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88" r:id="rId6"/>
    <p:sldId id="283" r:id="rId7"/>
    <p:sldId id="284" r:id="rId8"/>
    <p:sldId id="286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0" r:id="rId18"/>
    <p:sldId id="271" r:id="rId19"/>
    <p:sldId id="279" r:id="rId20"/>
    <p:sldId id="29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42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mcvolsk.net/kem.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СОЦ ПЕДАГОГ  2011\МОИ презентации\Жестокое обращение с детьми\jpg_234_2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" y="-1"/>
            <a:ext cx="9131011" cy="68677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12570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Муниципальное бюджетное общеобразовательное учреждение</a:t>
            </a:r>
          </a:p>
          <a:p>
            <a:pPr marL="0" indent="0" algn="ctr"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 «</a:t>
            </a:r>
            <a:r>
              <a:rPr lang="ru-RU" sz="2000" b="1" dirty="0" err="1" smtClean="0">
                <a:solidFill>
                  <a:schemeClr val="bg1"/>
                </a:solidFill>
              </a:rPr>
              <a:t>Старополтавская</a:t>
            </a:r>
            <a:r>
              <a:rPr lang="ru-RU" sz="2000" b="1" dirty="0" smtClean="0">
                <a:solidFill>
                  <a:schemeClr val="bg1"/>
                </a:solidFill>
              </a:rPr>
              <a:t> средняя школа»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43042" y="2214554"/>
            <a:ext cx="6857212" cy="1500198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FF00"/>
                </a:solidFill>
              </a:rPr>
              <a:t>Нет жестокости</a:t>
            </a:r>
            <a:endParaRPr lang="ru-RU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985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4248472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Как бы нам ни хотелось думать иначе, жестокое обращение с детьми является широко распространенным явлением. 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                                      </a:t>
            </a:r>
          </a:p>
          <a:p>
            <a:pPr marL="0" indent="0">
              <a:buNone/>
            </a:pPr>
            <a:endParaRPr lang="ru-RU" sz="2400" dirty="0">
              <a:solidFill>
                <a:srgbClr val="000000"/>
              </a:solidFill>
              <a:latin typeface="Verdana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От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3,5 до 14% всех детей подвергаются жестокому обращению со стороны своих родителей с применением физической </a:t>
            </a: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силы.</a:t>
            </a:r>
            <a:endParaRPr lang="ru-RU" sz="2400" dirty="0"/>
          </a:p>
        </p:txBody>
      </p:sp>
      <p:pic>
        <p:nvPicPr>
          <p:cNvPr id="3074" name="Picture 2" descr="D:\СОЦ ПЕДАГОГ  2011\МОИ презентации\Жестокое обращение с детьми\91709bde5b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784" y="260648"/>
            <a:ext cx="4173854" cy="6264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386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357430"/>
            <a:ext cx="4114800" cy="20717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Приблизительно </a:t>
            </a:r>
            <a:r>
              <a:rPr lang="ru-RU" sz="24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в одной трети всех случаев физического насилия ребенок получает увечья. </a:t>
            </a:r>
            <a:endParaRPr lang="ru-RU" sz="2400" dirty="0"/>
          </a:p>
        </p:txBody>
      </p:sp>
      <p:pic>
        <p:nvPicPr>
          <p:cNvPr id="4098" name="Picture 2" descr="D:\СОЦ ПЕДАГОГ  2011\МОИ презентации\Жестокое обращение с детьми\jestokoe_obrasch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828405" cy="6389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37875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31000"/>
            <a:ext cx="8229600" cy="123836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Каждый год тысячи детей погибают от рук своих родителей.</a:t>
            </a:r>
            <a:endParaRPr lang="ru-RU" sz="2800" dirty="0">
              <a:ea typeface="Calibri"/>
              <a:cs typeface="Times New Roman"/>
            </a:endParaRP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6146" name="Picture 2" descr="D:\СОЦ ПЕДАГОГ  2011\МОИ презентации\Жестокое обращение с детьми\160.1870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25699"/>
          <a:stretch/>
        </p:blipFill>
        <p:spPr bwMode="auto">
          <a:xfrm>
            <a:off x="1907704" y="104591"/>
            <a:ext cx="5243264" cy="53143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3580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D:\СОЦ ПЕДАГОГ  2011\МОИ презентации\Жестокое обращение с детьми\jestobrashae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-28988"/>
            <a:ext cx="526083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86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4186808" cy="6336704"/>
          </a:xfrm>
        </p:spPr>
        <p:txBody>
          <a:bodyPr>
            <a:normAutofit fontScale="700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ru-RU" b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Физическое насилие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нанесение ребенку родителями или лицами, их заменяющими, воспитателями физических травм, различных телесных повреждений, которые причиняют ущерб здоровью ребенка, нарушает его развитие или лишают жизни. Физическое насилие включает также вовлечение ребенка в употребление наркотиков, алкоголя, дачу ему отравляющих веществ или медицинских препаратов, а также попытки удушения или утопления.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7170" name="Picture 2" descr="D:\СОЦ ПЕДАГОГ  2011\МОИ презентации\Жестокое обращение с детьми\ortv_ru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589" y="332656"/>
            <a:ext cx="4213847" cy="5184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921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4186808" cy="63367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rgbClr val="FF0000"/>
                </a:solidFill>
                <a:latin typeface="Times New Roman"/>
                <a:ea typeface="Times New Roman"/>
              </a:rPr>
              <a:t>Психическая (эмоциональное) насилие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- постоянные или периодические словесные оскорбления ребенка, угроза со стороны родителя, опекунов, учителей, унижение его человеческого достоинства, обвинение в том, в чем он не виноват, демонстрация нелюбви, неприязни к ребенку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К этому виду насилия относится также постоянная ложь, обман ребенка (в результате чего он теряет доверие к взрослым), а также предъявляемые к ребенку требования, не соответствующие его возрастным возможностям.</a:t>
            </a:r>
            <a:endParaRPr lang="ru-RU" dirty="0"/>
          </a:p>
        </p:txBody>
      </p:sp>
      <p:pic>
        <p:nvPicPr>
          <p:cNvPr id="8194" name="Picture 2" descr="D:\СОЦ ПЕДАГОГ  2011\МОИ презентации\Жестокое обращение с детьми\667-22-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1273"/>
            <a:ext cx="4478822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930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4258816" cy="6408712"/>
          </a:xfrm>
        </p:spPr>
        <p:txBody>
          <a:bodyPr>
            <a:normAutofit fontScale="700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SzPts val="1000"/>
              <a:buNone/>
              <a:tabLst>
                <a:tab pos="457200" algn="l"/>
              </a:tabLst>
            </a:pPr>
            <a:r>
              <a:rPr lang="ru-RU" b="1" u="sng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Пренебрежение интересами и нуждами ребенка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отсутствие должного обеспечения основных нужд и потребностей ребенка в пище, одежде, жилье, воспитании, медицинской помощи в силу ряда объективных причин (бедность, психические заболевания, неопытность) и без таковых. Типичным примером пренебрежительного отношения к детям являются оставление их без присмотра, что часто приводит к несчастным случаям.</a:t>
            </a:r>
            <a:endParaRPr lang="ru-RU" sz="2400" dirty="0">
              <a:solidFill>
                <a:srgbClr val="000000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42" name="Picture 2" descr="D:\СОЦ ПЕДАГОГ  2011\МОИ презентации\Жестокое обращение с детьми\f0e4b90e68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92" y="260648"/>
            <a:ext cx="4173854" cy="62646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3063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СОЦ ПЕДАГОГ  2011\МОИ презентации\Жестокое обращение с детьми\76931325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-5324"/>
            <a:ext cx="6053726" cy="66693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77072"/>
            <a:ext cx="8640960" cy="257829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Что представляют собой родители, которые жестоко обращаются со своими детьми?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15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517232"/>
            <a:ext cx="8229600" cy="10081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Обычно они находятся в стрессовых условиях или переживают крушение своих жизненных </a:t>
            </a: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планов.</a:t>
            </a:r>
            <a:endParaRPr lang="ru-RU" sz="2000" dirty="0"/>
          </a:p>
        </p:txBody>
      </p:sp>
      <p:pic>
        <p:nvPicPr>
          <p:cNvPr id="13314" name="Picture 2" descr="C:\Users\ДТГ\Рабочий стол\d9fa2b15091bd7762526f6bcecf010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4000"/>
            <a:ext cx="4680520" cy="4680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СОЦ ПЕДАГОГ  2011\МОИ презентации\Жестокое обращение с детьми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84" y="404664"/>
            <a:ext cx="3488144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8592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653136"/>
            <a:ext cx="8229600" cy="194421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Наиболее общие проблемы, характерные для таких родителей,— это депрессия, одиночество, супружеские раздоры, безработица, злоупотребление </a:t>
            </a:r>
            <a:r>
              <a:rPr lang="ru-RU" dirty="0" err="1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психоактивными</a:t>
            </a: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веществами, развод, насилие в семье, сильное пьянство и беспокойства, связанные с работой.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 descr="C:\Users\ДТГ\Рабочий стол\2422_12717574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943356" cy="364698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СОЦ ПЕДАГОГ  2011\МОИ презентации\Жестокое обращение с детьми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467" y="968017"/>
            <a:ext cx="3197465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26208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301208"/>
            <a:ext cx="8229600" cy="13290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Некоторые родители осознают, что они плохо обращаются со своими детьми, но не способны себя </a:t>
            </a:r>
            <a:r>
              <a:rPr lang="ru-RU" sz="20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остановить.</a:t>
            </a:r>
            <a:endParaRPr lang="ru-RU" sz="2000" dirty="0"/>
          </a:p>
        </p:txBody>
      </p:sp>
      <p:pic>
        <p:nvPicPr>
          <p:cNvPr id="15362" name="Picture 2" descr="C:\Users\ДТГ\Рабочий стол\s4786_1268392963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5214245" cy="52142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СОЦ ПЕДАГОГ  2011\МОИ презентации\Жестокое обращение с детьми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884" y="1310978"/>
            <a:ext cx="3488144" cy="2592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4322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4401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Другие родители, подвергающие своих детей жестокому обращению, буквально ненавидят их или чувствуют к ним отвращение. Детские мокрые, грязные пеленки, плач, потребности невыносимы для таких родителей</a:t>
            </a: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. </a:t>
            </a:r>
            <a:endParaRPr lang="ru-RU" dirty="0"/>
          </a:p>
        </p:txBody>
      </p:sp>
      <p:pic>
        <p:nvPicPr>
          <p:cNvPr id="16387" name="Picture 3" descr="D:\СОЦ ПЕДАГОГ  2011\МОИ презентации\Жестокое обращение с детьми\rebenok-izb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758" y="476672"/>
            <a:ext cx="5565504" cy="43329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СОЦ ПЕДАГОГ  2011\МОИ презентации\Жестокое обращение с детьми\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2725190" cy="20252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57633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rgbClr val="730000"/>
                </a:solidFill>
                <a:latin typeface="Georgia"/>
                <a:ea typeface="Times New Roman"/>
                <a:cs typeface="Times New Roman"/>
              </a:rPr>
              <a:t>Порочный круг насилия</a:t>
            </a:r>
            <a:r>
              <a:rPr lang="ru-RU" sz="3200" dirty="0">
                <a:ea typeface="Calibri"/>
                <a:cs typeface="Times New Roman"/>
              </a:rPr>
              <a:t/>
            </a:r>
            <a:br>
              <a:rPr lang="ru-RU" sz="32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17410" name="Picture 2" descr="D:\СОЦ ПЕДАГОГ  2011\МОИ презентации\Жестокое обращение с детьми\sb10066847c-0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08720"/>
            <a:ext cx="4289524" cy="5719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11492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5"/>
            <a:ext cx="8229600" cy="48245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В основе большинства случаев жестокого обращения с детьми лежит порочный круг насилия, который перетекает от одного поколения к другому. Приблизительно одна треть всех тех родителей, кто подвергался жестокому обращению в детстве, плохо обращается со своими собственными </a:t>
            </a: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детьми.</a:t>
            </a:r>
            <a:endParaRPr lang="ru-RU" dirty="0"/>
          </a:p>
        </p:txBody>
      </p:sp>
      <p:pic>
        <p:nvPicPr>
          <p:cNvPr id="18435" name="Picture 3" descr="D:\СОЦ ПЕДАГОГ  2011\МОИ презентации\Жестокое обращение с детьми\image_955267736401841920577908421332428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509120"/>
            <a:ext cx="2841104" cy="21308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39199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43566"/>
            <a:ext cx="8229600" cy="502585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Еще одна треть родителей обычно не проявляют жестокости к своим детям. </a:t>
            </a:r>
            <a:endParaRPr lang="ru-RU" dirty="0" smtClean="0">
              <a:solidFill>
                <a:srgbClr val="000000"/>
              </a:solidFill>
              <a:latin typeface="Verdana"/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Однако </a:t>
            </a: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они могут так поступать, находясь в состоянии стресса. Такие родители просто никогда не учились тому, как любить детей, общаться с ними и воспитывать их. </a:t>
            </a:r>
            <a:endParaRPr lang="ru-RU" dirty="0"/>
          </a:p>
        </p:txBody>
      </p:sp>
      <p:pic>
        <p:nvPicPr>
          <p:cNvPr id="5" name="Picture 3" descr="D:\СОЦ ПЕДАГОГ  2011\МОИ презентации\Жестокое обращение с детьми\image_9552677364018419205779084213324289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7272" y="4293096"/>
            <a:ext cx="2841104" cy="21308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02945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576064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ru-RU" dirty="0">
                <a:solidFill>
                  <a:srgbClr val="730000"/>
                </a:solidFill>
                <a:latin typeface="Georgia"/>
                <a:ea typeface="Times New Roman"/>
                <a:cs typeface="Times New Roman"/>
              </a:rPr>
              <a:t>Предотвращение жестокости по отношению к детям</a:t>
            </a:r>
            <a:r>
              <a:rPr lang="ru-RU" sz="3200" dirty="0">
                <a:ea typeface="Calibri"/>
                <a:cs typeface="Times New Roman"/>
              </a:rPr>
              <a:t/>
            </a:r>
            <a:br>
              <a:rPr lang="ru-RU" sz="3200" dirty="0">
                <a:ea typeface="Calibri"/>
                <a:cs typeface="Times New Roman"/>
              </a:rPr>
            </a:br>
            <a:endParaRPr lang="ru-RU" dirty="0"/>
          </a:p>
        </p:txBody>
      </p:sp>
      <p:pic>
        <p:nvPicPr>
          <p:cNvPr id="4" name="Picture 2" descr="C:\Users\ДТГ\Рабочий стол\21091009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72816"/>
            <a:ext cx="7022688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421055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305293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В настоящее время создано множество общественных организаций для того, чтобы выявить тех детей, которые подвергаются избиениям, или тех, о ком не заботятся родители.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933056"/>
            <a:ext cx="3635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http://www.uimcvolsk.net/kem.html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192390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Применение </a:t>
            </a:r>
            <a:r>
              <a:rPr lang="ru-RU" sz="28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силы приемлемо до тех пор, пока оно не </a:t>
            </a:r>
            <a:r>
              <a:rPr lang="ru-RU" sz="2800" dirty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травмирует</a:t>
            </a:r>
            <a:r>
              <a:rPr lang="ru-RU" sz="2800" dirty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 ребенка; если ребенок травмирован, значит, это уже </a:t>
            </a:r>
            <a:r>
              <a:rPr lang="ru-RU" sz="2800" dirty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жестокое </a:t>
            </a:r>
            <a:r>
              <a:rPr lang="ru-RU" sz="2800" dirty="0" smtClean="0">
                <a:solidFill>
                  <a:srgbClr val="FF0000"/>
                </a:solidFill>
                <a:latin typeface="Verdana"/>
                <a:ea typeface="Times New Roman"/>
                <a:cs typeface="Times New Roman"/>
              </a:rPr>
              <a:t>обращение</a:t>
            </a:r>
            <a:r>
              <a:rPr lang="ru-RU" sz="2800" dirty="0" smtClean="0">
                <a:solidFill>
                  <a:srgbClr val="000000"/>
                </a:solidFill>
                <a:latin typeface="Verdana"/>
                <a:ea typeface="Times New Roman"/>
                <a:cs typeface="Times New Roman"/>
              </a:rPr>
              <a:t>. </a:t>
            </a:r>
            <a:endParaRPr lang="ru-RU" sz="2800" dirty="0"/>
          </a:p>
        </p:txBody>
      </p:sp>
      <p:pic>
        <p:nvPicPr>
          <p:cNvPr id="25602" name="Picture 2" descr="D:\СОЦ ПЕДАГОГ  2011\МОИ презентации\Жестокое обращение с детьми\132235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636912"/>
            <a:ext cx="3835896" cy="40408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26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D:\СОЦ ПЕДАГОГ  2011\МОИ презентации\Жестокое обращение с детьми\405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-68199"/>
            <a:ext cx="8257728" cy="69054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7646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531</Words>
  <Application>Microsoft Office PowerPoint</Application>
  <PresentationFormat>Экран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Нет жестокости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Что представляют собой родители, которые жестоко обращаются со своими детьми? </vt:lpstr>
      <vt:lpstr>Слайд 10</vt:lpstr>
      <vt:lpstr>Слайд 11</vt:lpstr>
      <vt:lpstr>Слайд 12</vt:lpstr>
      <vt:lpstr>Слайд 13</vt:lpstr>
      <vt:lpstr>Порочный круг насилия </vt:lpstr>
      <vt:lpstr>Слайд 15</vt:lpstr>
      <vt:lpstr>Слайд 16</vt:lpstr>
      <vt:lpstr>Предотвращение жестокости по отношению к детям </vt:lpstr>
      <vt:lpstr>Слайд 18</vt:lpstr>
      <vt:lpstr>Применение силы приемлемо до тех пор, пока оно не травмирует ребенка; если ребенок травмирован, значит, это уже жестокое обращение.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ЖЕСТОКОЕ ОБРАЩЕНИЕ С ДЕТЬМИ  КАК ПРОБЛЕМА СОВРЕМЕННОГО ОБЩЕСТВА </dc:title>
  <dc:creator>ДТГ</dc:creator>
  <cp:lastModifiedBy>User</cp:lastModifiedBy>
  <cp:revision>13</cp:revision>
  <dcterms:created xsi:type="dcterms:W3CDTF">2011-12-01T18:02:47Z</dcterms:created>
  <dcterms:modified xsi:type="dcterms:W3CDTF">2015-11-11T12:48:59Z</dcterms:modified>
</cp:coreProperties>
</file>